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A5BC093B-A2BF-4C10-B0CE-0BBC3A2F5B6C}">
  <a:tblStyle styleId="{A5BC093B-A2BF-4C10-B0CE-0BBC3A2F5B6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66cc0a7c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c66cc0a7c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66cc0a7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c66cc0a7c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66cc0a7c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c66cc0a7c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er">
  <p:cSld name="Section Break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2"/>
          <p:cNvGrpSpPr/>
          <p:nvPr/>
        </p:nvGrpSpPr>
        <p:grpSpPr>
          <a:xfrm>
            <a:off x="-12610" y="0"/>
            <a:ext cx="12183353" cy="6553200"/>
            <a:chOff x="-9458" y="0"/>
            <a:chExt cx="9137515" cy="49149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133113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285843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438572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591302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744031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896761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1049491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1202220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1354950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1507679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1660409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1813139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1965868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2118598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2271327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2424057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2576787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2729516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2882246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3034975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3187705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3340435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3493164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3645894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3798623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38;p2"/>
            <p:cNvCxnSpPr/>
            <p:nvPr/>
          </p:nvCxnSpPr>
          <p:spPr>
            <a:xfrm>
              <a:off x="3951353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2"/>
            <p:cNvCxnSpPr/>
            <p:nvPr/>
          </p:nvCxnSpPr>
          <p:spPr>
            <a:xfrm>
              <a:off x="4104083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2"/>
            <p:cNvCxnSpPr/>
            <p:nvPr/>
          </p:nvCxnSpPr>
          <p:spPr>
            <a:xfrm>
              <a:off x="4256812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4409542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4562271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4715001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4867731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5020460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5173190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5325920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5478649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5631379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5784108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2"/>
            <p:cNvCxnSpPr/>
            <p:nvPr/>
          </p:nvCxnSpPr>
          <p:spPr>
            <a:xfrm>
              <a:off x="5936838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52;p2"/>
            <p:cNvCxnSpPr/>
            <p:nvPr/>
          </p:nvCxnSpPr>
          <p:spPr>
            <a:xfrm>
              <a:off x="6089568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" name="Google Shape;53;p2"/>
            <p:cNvCxnSpPr/>
            <p:nvPr/>
          </p:nvCxnSpPr>
          <p:spPr>
            <a:xfrm>
              <a:off x="6242297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" name="Google Shape;54;p2"/>
            <p:cNvCxnSpPr/>
            <p:nvPr/>
          </p:nvCxnSpPr>
          <p:spPr>
            <a:xfrm>
              <a:off x="6395027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" name="Google Shape;55;p2"/>
            <p:cNvCxnSpPr/>
            <p:nvPr/>
          </p:nvCxnSpPr>
          <p:spPr>
            <a:xfrm>
              <a:off x="6547756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6700486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6853216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7005945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7158675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" name="Google Shape;60;p2"/>
            <p:cNvCxnSpPr/>
            <p:nvPr/>
          </p:nvCxnSpPr>
          <p:spPr>
            <a:xfrm>
              <a:off x="7311404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" name="Google Shape;61;p2"/>
            <p:cNvCxnSpPr/>
            <p:nvPr/>
          </p:nvCxnSpPr>
          <p:spPr>
            <a:xfrm>
              <a:off x="7464134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2"/>
            <p:cNvCxnSpPr/>
            <p:nvPr/>
          </p:nvCxnSpPr>
          <p:spPr>
            <a:xfrm>
              <a:off x="7616864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2"/>
            <p:cNvCxnSpPr/>
            <p:nvPr/>
          </p:nvCxnSpPr>
          <p:spPr>
            <a:xfrm>
              <a:off x="7769593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" name="Google Shape;64;p2"/>
            <p:cNvCxnSpPr/>
            <p:nvPr/>
          </p:nvCxnSpPr>
          <p:spPr>
            <a:xfrm>
              <a:off x="7922323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" name="Google Shape;65;p2"/>
            <p:cNvCxnSpPr/>
            <p:nvPr/>
          </p:nvCxnSpPr>
          <p:spPr>
            <a:xfrm>
              <a:off x="8075052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" name="Google Shape;66;p2"/>
            <p:cNvCxnSpPr/>
            <p:nvPr/>
          </p:nvCxnSpPr>
          <p:spPr>
            <a:xfrm>
              <a:off x="8227782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2"/>
            <p:cNvCxnSpPr/>
            <p:nvPr/>
          </p:nvCxnSpPr>
          <p:spPr>
            <a:xfrm>
              <a:off x="8380512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2"/>
            <p:cNvCxnSpPr/>
            <p:nvPr/>
          </p:nvCxnSpPr>
          <p:spPr>
            <a:xfrm>
              <a:off x="8533241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" name="Google Shape;69;p2"/>
            <p:cNvCxnSpPr/>
            <p:nvPr/>
          </p:nvCxnSpPr>
          <p:spPr>
            <a:xfrm>
              <a:off x="8685971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2"/>
            <p:cNvCxnSpPr/>
            <p:nvPr/>
          </p:nvCxnSpPr>
          <p:spPr>
            <a:xfrm>
              <a:off x="8838700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2"/>
            <p:cNvCxnSpPr/>
            <p:nvPr/>
          </p:nvCxnSpPr>
          <p:spPr>
            <a:xfrm>
              <a:off x="8991426" y="6214"/>
              <a:ext cx="0" cy="4908686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" name="Google Shape;72;p2"/>
            <p:cNvCxnSpPr/>
            <p:nvPr/>
          </p:nvCxnSpPr>
          <p:spPr>
            <a:xfrm rot="10800000">
              <a:off x="-9458" y="0"/>
              <a:ext cx="9137515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" name="Google Shape;73;p2"/>
            <p:cNvCxnSpPr/>
            <p:nvPr/>
          </p:nvCxnSpPr>
          <p:spPr>
            <a:xfrm rot="10800000">
              <a:off x="-9458" y="152838"/>
              <a:ext cx="9137515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" name="Google Shape;74;p2"/>
            <p:cNvCxnSpPr/>
            <p:nvPr/>
          </p:nvCxnSpPr>
          <p:spPr>
            <a:xfrm rot="10800000">
              <a:off x="-9458" y="305676"/>
              <a:ext cx="9137515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" name="Google Shape;75;p2"/>
            <p:cNvCxnSpPr/>
            <p:nvPr/>
          </p:nvCxnSpPr>
          <p:spPr>
            <a:xfrm rot="10800000">
              <a:off x="-9458" y="458514"/>
              <a:ext cx="9137515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" name="Google Shape;76;p2"/>
            <p:cNvCxnSpPr/>
            <p:nvPr/>
          </p:nvCxnSpPr>
          <p:spPr>
            <a:xfrm rot="10800000">
              <a:off x="-9458" y="611352"/>
              <a:ext cx="9137515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" name="Google Shape;77;p2"/>
            <p:cNvCxnSpPr/>
            <p:nvPr/>
          </p:nvCxnSpPr>
          <p:spPr>
            <a:xfrm rot="10800000">
              <a:off x="-9458" y="764190"/>
              <a:ext cx="9137515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" name="Google Shape;78;p2"/>
            <p:cNvCxnSpPr/>
            <p:nvPr/>
          </p:nvCxnSpPr>
          <p:spPr>
            <a:xfrm rot="10800000">
              <a:off x="-9458" y="917028"/>
              <a:ext cx="9137515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" name="Google Shape;79;p2"/>
            <p:cNvCxnSpPr/>
            <p:nvPr/>
          </p:nvCxnSpPr>
          <p:spPr>
            <a:xfrm rot="10800000">
              <a:off x="-9458" y="1069866"/>
              <a:ext cx="9137515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" name="Google Shape;80;p2"/>
            <p:cNvCxnSpPr/>
            <p:nvPr/>
          </p:nvCxnSpPr>
          <p:spPr>
            <a:xfrm rot="10800000">
              <a:off x="-9458" y="1222704"/>
              <a:ext cx="9137515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" name="Google Shape;81;p2"/>
            <p:cNvCxnSpPr/>
            <p:nvPr/>
          </p:nvCxnSpPr>
          <p:spPr>
            <a:xfrm rot="10800000">
              <a:off x="-9458" y="1375542"/>
              <a:ext cx="9137515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" name="Google Shape;82;p2"/>
            <p:cNvCxnSpPr/>
            <p:nvPr/>
          </p:nvCxnSpPr>
          <p:spPr>
            <a:xfrm rot="10800000">
              <a:off x="-9458" y="1528380"/>
              <a:ext cx="9137515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" name="Google Shape;83;p2"/>
            <p:cNvCxnSpPr/>
            <p:nvPr/>
          </p:nvCxnSpPr>
          <p:spPr>
            <a:xfrm rot="10800000">
              <a:off x="-9458" y="1681218"/>
              <a:ext cx="9137515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" name="Google Shape;84;p2"/>
            <p:cNvCxnSpPr/>
            <p:nvPr/>
          </p:nvCxnSpPr>
          <p:spPr>
            <a:xfrm rot="10800000">
              <a:off x="-9458" y="1834056"/>
              <a:ext cx="9137515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" name="Google Shape;85;p2"/>
            <p:cNvCxnSpPr/>
            <p:nvPr/>
          </p:nvCxnSpPr>
          <p:spPr>
            <a:xfrm rot="10800000">
              <a:off x="-9458" y="1986894"/>
              <a:ext cx="9137515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" name="Google Shape;86;p2"/>
            <p:cNvCxnSpPr/>
            <p:nvPr/>
          </p:nvCxnSpPr>
          <p:spPr>
            <a:xfrm flipH="1">
              <a:off x="-9458" y="2139732"/>
              <a:ext cx="9137515" cy="2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" name="Google Shape;87;p2"/>
            <p:cNvCxnSpPr/>
            <p:nvPr/>
          </p:nvCxnSpPr>
          <p:spPr>
            <a:xfrm flipH="1">
              <a:off x="-9458" y="2292570"/>
              <a:ext cx="9137515" cy="2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" name="Google Shape;88;p2"/>
            <p:cNvCxnSpPr/>
            <p:nvPr/>
          </p:nvCxnSpPr>
          <p:spPr>
            <a:xfrm flipH="1">
              <a:off x="-9458" y="2445408"/>
              <a:ext cx="9137515" cy="2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" name="Google Shape;89;p2"/>
            <p:cNvCxnSpPr/>
            <p:nvPr/>
          </p:nvCxnSpPr>
          <p:spPr>
            <a:xfrm flipH="1">
              <a:off x="-9458" y="2598246"/>
              <a:ext cx="9137515" cy="2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" name="Google Shape;90;p2"/>
            <p:cNvCxnSpPr/>
            <p:nvPr/>
          </p:nvCxnSpPr>
          <p:spPr>
            <a:xfrm flipH="1">
              <a:off x="-9458" y="2751084"/>
              <a:ext cx="9137515" cy="2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2"/>
            <p:cNvCxnSpPr/>
            <p:nvPr/>
          </p:nvCxnSpPr>
          <p:spPr>
            <a:xfrm flipH="1">
              <a:off x="-9458" y="2903922"/>
              <a:ext cx="9137515" cy="2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2"/>
            <p:cNvCxnSpPr/>
            <p:nvPr/>
          </p:nvCxnSpPr>
          <p:spPr>
            <a:xfrm flipH="1">
              <a:off x="-9458" y="3056760"/>
              <a:ext cx="9137515" cy="2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2"/>
            <p:cNvCxnSpPr/>
            <p:nvPr/>
          </p:nvCxnSpPr>
          <p:spPr>
            <a:xfrm flipH="1">
              <a:off x="-9458" y="3209598"/>
              <a:ext cx="9137515" cy="2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2"/>
            <p:cNvCxnSpPr/>
            <p:nvPr/>
          </p:nvCxnSpPr>
          <p:spPr>
            <a:xfrm flipH="1">
              <a:off x="-9458" y="3362436"/>
              <a:ext cx="9137515" cy="2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" name="Google Shape;95;p2"/>
            <p:cNvCxnSpPr/>
            <p:nvPr/>
          </p:nvCxnSpPr>
          <p:spPr>
            <a:xfrm flipH="1">
              <a:off x="-9458" y="3515274"/>
              <a:ext cx="9137515" cy="2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" name="Google Shape;96;p2"/>
            <p:cNvCxnSpPr/>
            <p:nvPr/>
          </p:nvCxnSpPr>
          <p:spPr>
            <a:xfrm flipH="1">
              <a:off x="-9458" y="3668112"/>
              <a:ext cx="9137515" cy="2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" name="Google Shape;97;p2"/>
            <p:cNvCxnSpPr/>
            <p:nvPr/>
          </p:nvCxnSpPr>
          <p:spPr>
            <a:xfrm flipH="1">
              <a:off x="-9458" y="3820950"/>
              <a:ext cx="9137515" cy="2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" name="Google Shape;98;p2"/>
            <p:cNvCxnSpPr/>
            <p:nvPr/>
          </p:nvCxnSpPr>
          <p:spPr>
            <a:xfrm flipH="1">
              <a:off x="-9458" y="3973788"/>
              <a:ext cx="9137515" cy="2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" name="Google Shape;99;p2"/>
            <p:cNvCxnSpPr/>
            <p:nvPr/>
          </p:nvCxnSpPr>
          <p:spPr>
            <a:xfrm flipH="1">
              <a:off x="-9458" y="4126626"/>
              <a:ext cx="9137515" cy="2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" name="Google Shape;100;p2"/>
            <p:cNvCxnSpPr/>
            <p:nvPr/>
          </p:nvCxnSpPr>
          <p:spPr>
            <a:xfrm rot="10800000">
              <a:off x="-9458" y="4279464"/>
              <a:ext cx="9137515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" name="Google Shape;101;p2"/>
            <p:cNvCxnSpPr/>
            <p:nvPr/>
          </p:nvCxnSpPr>
          <p:spPr>
            <a:xfrm rot="10800000">
              <a:off x="-9458" y="4438170"/>
              <a:ext cx="9137515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" name="Google Shape;102;p2"/>
            <p:cNvCxnSpPr/>
            <p:nvPr/>
          </p:nvCxnSpPr>
          <p:spPr>
            <a:xfrm rot="10800000">
              <a:off x="-9458" y="4591008"/>
              <a:ext cx="9137515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" name="Google Shape;103;p2"/>
            <p:cNvCxnSpPr/>
            <p:nvPr/>
          </p:nvCxnSpPr>
          <p:spPr>
            <a:xfrm rot="10800000">
              <a:off x="-9458" y="4743846"/>
              <a:ext cx="9137515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" name="Google Shape;104;p2"/>
            <p:cNvCxnSpPr/>
            <p:nvPr/>
          </p:nvCxnSpPr>
          <p:spPr>
            <a:xfrm rot="10800000">
              <a:off x="-9458" y="4896684"/>
              <a:ext cx="9137515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05" name="Google Shape;105;p2"/>
          <p:cNvGrpSpPr/>
          <p:nvPr/>
        </p:nvGrpSpPr>
        <p:grpSpPr>
          <a:xfrm>
            <a:off x="1735928" y="1786591"/>
            <a:ext cx="937741" cy="991132"/>
            <a:chOff x="-3330575" y="3005138"/>
            <a:chExt cx="1533526" cy="1620837"/>
          </a:xfrm>
        </p:grpSpPr>
        <p:sp>
          <p:nvSpPr>
            <p:cNvPr id="106" name="Google Shape;106;p2"/>
            <p:cNvSpPr/>
            <p:nvPr/>
          </p:nvSpPr>
          <p:spPr>
            <a:xfrm>
              <a:off x="-3330575" y="3005138"/>
              <a:ext cx="1233488" cy="1620837"/>
            </a:xfrm>
            <a:custGeom>
              <a:avLst/>
              <a:gdLst/>
              <a:ahLst/>
              <a:cxnLst/>
              <a:rect l="l" t="t" r="r" b="b"/>
              <a:pathLst>
                <a:path w="777" h="1021" extrusionOk="0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txBody>
            <a:bodyPr spcFirstLastPara="1" wrap="square" lIns="91325" tIns="45650" rIns="91325" bIns="456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6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-2611437" y="3005138"/>
              <a:ext cx="814388" cy="1136650"/>
            </a:xfrm>
            <a:custGeom>
              <a:avLst/>
              <a:gdLst/>
              <a:ahLst/>
              <a:cxnLst/>
              <a:rect l="l" t="t" r="r" b="b"/>
              <a:pathLst>
                <a:path w="513" h="716" extrusionOk="0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txBody>
            <a:bodyPr spcFirstLastPara="1" wrap="square" lIns="91325" tIns="45650" rIns="91325" bIns="456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6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9542501" y="3280153"/>
            <a:ext cx="917355" cy="993073"/>
            <a:chOff x="2301081" y="6662108"/>
            <a:chExt cx="1500188" cy="1624013"/>
          </a:xfrm>
        </p:grpSpPr>
        <p:sp>
          <p:nvSpPr>
            <p:cNvPr id="109" name="Google Shape;109;p2"/>
            <p:cNvSpPr/>
            <p:nvPr/>
          </p:nvSpPr>
          <p:spPr>
            <a:xfrm>
              <a:off x="2551906" y="6662108"/>
              <a:ext cx="1249363" cy="393700"/>
            </a:xfrm>
            <a:custGeom>
              <a:avLst/>
              <a:gdLst/>
              <a:ahLst/>
              <a:cxnLst/>
              <a:rect l="l" t="t" r="r" b="b"/>
              <a:pathLst>
                <a:path w="787" h="248" extrusionOk="0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txBody>
            <a:bodyPr spcFirstLastPara="1" wrap="square" lIns="91325" tIns="45650" rIns="91325" bIns="456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6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683669" y="7162170"/>
              <a:ext cx="809625" cy="1123950"/>
            </a:xfrm>
            <a:custGeom>
              <a:avLst/>
              <a:gdLst/>
              <a:ahLst/>
              <a:cxnLst/>
              <a:rect l="l" t="t" r="r" b="b"/>
              <a:pathLst>
                <a:path w="510" h="708" extrusionOk="0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txBody>
            <a:bodyPr spcFirstLastPara="1" wrap="square" lIns="91325" tIns="45650" rIns="91325" bIns="456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6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301081" y="7162170"/>
              <a:ext cx="803275" cy="1123950"/>
            </a:xfrm>
            <a:custGeom>
              <a:avLst/>
              <a:gdLst/>
              <a:ahLst/>
              <a:cxnLst/>
              <a:rect l="l" t="t" r="r" b="b"/>
              <a:pathLst>
                <a:path w="506" h="708" extrusionOk="0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txBody>
            <a:bodyPr spcFirstLastPara="1" wrap="square" lIns="91325" tIns="45650" rIns="91325" bIns="456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6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2"/>
          <p:cNvSpPr/>
          <p:nvPr/>
        </p:nvSpPr>
        <p:spPr>
          <a:xfrm>
            <a:off x="1905691" y="2177108"/>
            <a:ext cx="8442885" cy="1577177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>
            <a:spLocks noGrp="1"/>
          </p:cNvSpPr>
          <p:nvPr>
            <p:ph type="body" idx="1"/>
          </p:nvPr>
        </p:nvSpPr>
        <p:spPr>
          <a:xfrm>
            <a:off x="1905691" y="2178051"/>
            <a:ext cx="8414933" cy="1576916"/>
          </a:xfrm>
          <a:prstGeom prst="parallelogram">
            <a:avLst>
              <a:gd name="adj" fmla="val 58503"/>
            </a:avLst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3974166" y="6581380"/>
            <a:ext cx="4273668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Restricted Circulation | L&amp;T Technology Services | www.LTTS.com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00" name="Google Shape;300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1" name="Google Shape;30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7" name="Google Shape;307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8" name="Google Shape;30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406400" y="1"/>
            <a:ext cx="11379200" cy="6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"/>
          <p:cNvSpPr txBox="1">
            <a:spLocks noGrp="1"/>
          </p:cNvSpPr>
          <p:nvPr>
            <p:ph type="body" idx="1"/>
          </p:nvPr>
        </p:nvSpPr>
        <p:spPr>
          <a:xfrm>
            <a:off x="406400" y="889000"/>
            <a:ext cx="11379200" cy="5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40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2pPr>
            <a:lvl3pPr marL="1371600" lvl="2" indent="-34715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7"/>
              <a:buChar char="•"/>
              <a:defRPr sz="1867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2175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7"/>
              <a:buChar char="•"/>
              <a:defRPr sz="1467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18" name="Google Shape;118;p3"/>
          <p:cNvGrpSpPr/>
          <p:nvPr/>
        </p:nvGrpSpPr>
        <p:grpSpPr>
          <a:xfrm>
            <a:off x="333331" y="633676"/>
            <a:ext cx="11525339" cy="144093"/>
            <a:chOff x="249998" y="488319"/>
            <a:chExt cx="8644004" cy="108070"/>
          </a:xfrm>
        </p:grpSpPr>
        <p:sp>
          <p:nvSpPr>
            <p:cNvPr id="119" name="Google Shape;119;p3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 extrusionOk="0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 extrusionOk="0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7" name="Google Shape;25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2" name="Google Shape;282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4" name="Google Shape;284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carhelpline.com/images/easyblog_images/128/Car-Warning-Light.jpg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oubegacalledhewantshisfedoraback.files.wordpress.com/2011/10/350z_undercarriage_0011.jpg?w=300&amp;h=14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wkidscar.com/wp-content/uploads/2019/04/transmission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a/ac/Gearbox_4gears.gi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u_y1S8C0Hmc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PEq5_b4LWNY" TargetMode="Externa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ntent.artofmanliness.com/uploads/2016/02/U-Joint-1.jpg" TargetMode="External"/><Relationship Id="rId4" Type="http://schemas.openxmlformats.org/officeDocument/2006/relationships/hyperlink" Target="https://energyeducation.ca/wiki/images/a/ac/RWDcar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7" Type="http://schemas.openxmlformats.org/officeDocument/2006/relationships/hyperlink" Target="https://www.drivparts.com/parts-matter/learning-center/driver-education-and-vehicle-safety/drivetrain-guide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partsdb.net/assets/images/ProductImg/C/CW1007.JPG" TargetMode="External"/><Relationship Id="rId7" Type="http://schemas.openxmlformats.org/officeDocument/2006/relationships/image" Target="../media/image17.gif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hyperlink" Target="https://i.pinimg.com/originals/0d/ff/87/0dff87a58306dced9ca9e9a9a1b49d0f.gif" TargetMode="External"/><Relationship Id="rId4" Type="http://schemas.openxmlformats.org/officeDocument/2006/relationships/hyperlink" Target="https://i.gifer.com/6f1.gi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7"/>
          <p:cNvSpPr>
            <a:spLocks noGrp="1"/>
          </p:cNvSpPr>
          <p:nvPr>
            <p:ph type="body" idx="1"/>
          </p:nvPr>
        </p:nvSpPr>
        <p:spPr>
          <a:xfrm>
            <a:off x="1905691" y="2178051"/>
            <a:ext cx="8414933" cy="1576916"/>
          </a:xfrm>
          <a:prstGeom prst="parallelogram">
            <a:avLst>
              <a:gd name="adj" fmla="val 58503"/>
            </a:avLst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b="1"/>
              <a:t>POWERTRAIN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Instrument Cluster Warning Symbols and Meanings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147" y="889000"/>
            <a:ext cx="7116025" cy="558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1346" y="6476999"/>
            <a:ext cx="7980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Image source:  </a:t>
            </a:r>
            <a:r>
              <a:rPr lang="en-US" sz="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https://www.mycarhelpline.com/images/easyblog_images/128/Car-Warning-Light.jpg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86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"/>
          <p:cNvSpPr txBox="1">
            <a:spLocks noGrp="1"/>
          </p:cNvSpPr>
          <p:nvPr>
            <p:ph type="title"/>
          </p:nvPr>
        </p:nvSpPr>
        <p:spPr>
          <a:xfrm>
            <a:off x="406400" y="1"/>
            <a:ext cx="11379200" cy="6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POWERTRAIN: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8"/>
          <p:cNvSpPr txBox="1">
            <a:spLocks noGrp="1"/>
          </p:cNvSpPr>
          <p:nvPr>
            <p:ph type="body" idx="1"/>
          </p:nvPr>
        </p:nvSpPr>
        <p:spPr>
          <a:xfrm>
            <a:off x="338328" y="877824"/>
            <a:ext cx="10049256" cy="598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The powertrain encompasses every component that converts the engine’s power into movement.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This includes:</a:t>
            </a:r>
            <a:endParaRPr dirty="0"/>
          </a:p>
          <a:p>
            <a:pPr marL="9144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 dirty="0"/>
              <a:t>The engine,</a:t>
            </a:r>
            <a:endParaRPr dirty="0"/>
          </a:p>
          <a:p>
            <a:pPr marL="9144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 dirty="0"/>
              <a:t>Transmission,</a:t>
            </a:r>
            <a:endParaRPr dirty="0"/>
          </a:p>
          <a:p>
            <a:pPr marL="9144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 dirty="0"/>
              <a:t>The driveshaft, </a:t>
            </a:r>
            <a:endParaRPr dirty="0"/>
          </a:p>
          <a:p>
            <a:pPr marL="9144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 dirty="0"/>
              <a:t>Differentials, </a:t>
            </a:r>
            <a:endParaRPr dirty="0"/>
          </a:p>
          <a:p>
            <a:pPr marL="9144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 dirty="0"/>
              <a:t>Axles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Basically anything from the engine through to the rotating wheels.</a:t>
            </a:r>
            <a:endParaRPr dirty="0"/>
          </a:p>
        </p:txBody>
      </p:sp>
      <p:pic>
        <p:nvPicPr>
          <p:cNvPr id="334" name="Google Shape;33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5073" y="1796387"/>
            <a:ext cx="4497554" cy="212884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8"/>
          <p:cNvSpPr txBox="1"/>
          <p:nvPr/>
        </p:nvSpPr>
        <p:spPr>
          <a:xfrm>
            <a:off x="1059366" y="6612673"/>
            <a:ext cx="725390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https://loubegacalledhewantshisfedoraback.files.wordpress.com/2011/10/350z_undercarriage_0011.jpg?w=300&amp;h=142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"/>
          <p:cNvSpPr txBox="1">
            <a:spLocks noGrp="1"/>
          </p:cNvSpPr>
          <p:nvPr>
            <p:ph type="title"/>
          </p:nvPr>
        </p:nvSpPr>
        <p:spPr>
          <a:xfrm>
            <a:off x="406400" y="1"/>
            <a:ext cx="11379200" cy="6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2800" dirty="0"/>
              <a:t>TRANSMISSION:</a:t>
            </a:r>
            <a:endParaRPr sz="2800" dirty="0"/>
          </a:p>
        </p:txBody>
      </p:sp>
      <p:sp>
        <p:nvSpPr>
          <p:cNvPr id="341" name="Google Shape;341;p19"/>
          <p:cNvSpPr txBox="1">
            <a:spLocks noGrp="1"/>
          </p:cNvSpPr>
          <p:nvPr>
            <p:ph type="body" idx="1"/>
          </p:nvPr>
        </p:nvSpPr>
        <p:spPr>
          <a:xfrm>
            <a:off x="406400" y="889000"/>
            <a:ext cx="11379200" cy="5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Its’ what that move engine power to the wheels.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•"/>
            </a:pPr>
            <a:r>
              <a:rPr lang="en-US">
                <a:solidFill>
                  <a:srgbClr val="0A0A0A"/>
                </a:solidFill>
                <a:highlight>
                  <a:srgbClr val="FEFEFE"/>
                </a:highlight>
              </a:rPr>
              <a:t>Working of  transmission is to enable the gear ratio between the drive wheels and engine to adjust as the car slows down and speeds up.</a:t>
            </a:r>
            <a:endParaRPr>
              <a:solidFill>
                <a:srgbClr val="0A0A0A"/>
              </a:solidFill>
              <a:highlight>
                <a:srgbClr val="FEFEFE"/>
              </a:highlight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2400"/>
              <a:buFont typeface="Calibri"/>
              <a:buChar char="•"/>
            </a:pPr>
            <a:r>
              <a:rPr lang="en-US">
                <a:solidFill>
                  <a:srgbClr val="0A0A0A"/>
                </a:solidFill>
                <a:highlight>
                  <a:srgbClr val="FEFEFE"/>
                </a:highlight>
              </a:rPr>
              <a:t>When a vehicle is stopped, the transmission disconnects the engine from the drive wheels.</a:t>
            </a:r>
            <a:endParaRPr>
              <a:solidFill>
                <a:srgbClr val="0A0A0A"/>
              </a:solidFill>
              <a:highlight>
                <a:srgbClr val="FEFEFE"/>
              </a:highlight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A0A0A"/>
              </a:solidFill>
              <a:highlight>
                <a:srgbClr val="FEFEFE"/>
              </a:highlight>
            </a:endParaRPr>
          </a:p>
        </p:txBody>
      </p:sp>
      <p:pic>
        <p:nvPicPr>
          <p:cNvPr id="342" name="Google Shape;3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650" y="2747975"/>
            <a:ext cx="4719625" cy="31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9"/>
          <p:cNvSpPr txBox="1"/>
          <p:nvPr/>
        </p:nvSpPr>
        <p:spPr>
          <a:xfrm>
            <a:off x="928700" y="6500825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image source: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 https://www.newkidscar.com/wp-content/uploads/2019/04/transmission.jpg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"/>
          <p:cNvSpPr txBox="1">
            <a:spLocks noGrp="1"/>
          </p:cNvSpPr>
          <p:nvPr>
            <p:ph type="title"/>
          </p:nvPr>
        </p:nvSpPr>
        <p:spPr>
          <a:xfrm>
            <a:off x="406400" y="1"/>
            <a:ext cx="11379300" cy="673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TYPE OF TRANSMISSION</a:t>
            </a:r>
            <a:endParaRPr sz="2800" dirty="0"/>
          </a:p>
        </p:txBody>
      </p:sp>
      <p:sp>
        <p:nvSpPr>
          <p:cNvPr id="349" name="Google Shape;349;p20"/>
          <p:cNvSpPr txBox="1">
            <a:spLocks noGrp="1"/>
          </p:cNvSpPr>
          <p:nvPr>
            <p:ph type="body" idx="1"/>
          </p:nvPr>
        </p:nvSpPr>
        <p:spPr>
          <a:xfrm>
            <a:off x="406400" y="889000"/>
            <a:ext cx="11379300" cy="5588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1.Manual Transmission (MT)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141823"/>
              </a:buClr>
              <a:buSzPts val="2400"/>
              <a:buFont typeface="Calibri"/>
              <a:buChar char="•"/>
            </a:pPr>
            <a:r>
              <a:rPr lang="en-US">
                <a:solidFill>
                  <a:srgbClr val="141823"/>
                </a:solidFill>
                <a:highlight>
                  <a:srgbClr val="FFFFFF"/>
                </a:highlight>
              </a:rPr>
              <a:t>Manual transmission, the driver selects all gears manually using both a movable gear selector and a driver-operated clutch.</a:t>
            </a:r>
            <a:endParaRPr>
              <a:solidFill>
                <a:srgbClr val="141823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41823"/>
              </a:buClr>
              <a:buSzPts val="2400"/>
              <a:buFont typeface="Calibri"/>
              <a:buChar char="•"/>
            </a:pP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</a:rPr>
              <a:t>also known as a “standard transmission” or a “stick shift”</a:t>
            </a:r>
            <a:endParaRPr>
              <a:solidFill>
                <a:srgbClr val="141823"/>
              </a:solidFill>
              <a:highlight>
                <a:srgbClr val="FFFFFF"/>
              </a:highlight>
            </a:endParaRPr>
          </a:p>
        </p:txBody>
      </p:sp>
      <p:pic>
        <p:nvPicPr>
          <p:cNvPr id="350" name="Google Shape;3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075" y="3186125"/>
            <a:ext cx="2551999" cy="27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0"/>
          <p:cNvSpPr txBox="1"/>
          <p:nvPr/>
        </p:nvSpPr>
        <p:spPr>
          <a:xfrm>
            <a:off x="582275" y="6583025"/>
            <a:ext cx="93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image source: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https://upload.wikimedia.org/wikipedia/commons/a/ac/Gearbox_4gears.gif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 txBox="1">
            <a:spLocks noGrp="1"/>
          </p:cNvSpPr>
          <p:nvPr>
            <p:ph type="title"/>
          </p:nvPr>
        </p:nvSpPr>
        <p:spPr>
          <a:xfrm>
            <a:off x="406400" y="1"/>
            <a:ext cx="11379300" cy="673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TYPE OF TRANSMISSION</a:t>
            </a:r>
            <a:endParaRPr sz="2800" dirty="0"/>
          </a:p>
        </p:txBody>
      </p:sp>
      <p:sp>
        <p:nvSpPr>
          <p:cNvPr id="357" name="Google Shape;357;p21"/>
          <p:cNvSpPr txBox="1">
            <a:spLocks noGrp="1"/>
          </p:cNvSpPr>
          <p:nvPr>
            <p:ph type="body" idx="1"/>
          </p:nvPr>
        </p:nvSpPr>
        <p:spPr>
          <a:xfrm>
            <a:off x="406400" y="889000"/>
            <a:ext cx="11379300" cy="5588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2.Automatic Transmission (AT):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141823"/>
              </a:buClr>
              <a:buSzPts val="2400"/>
              <a:buFont typeface="Arial"/>
              <a:buChar char="•"/>
            </a:pPr>
            <a:r>
              <a:rPr lang="en-US" sz="2200">
                <a:solidFill>
                  <a:srgbClr val="14182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uses a torque converter, planetary gearset and clutches or bands for gear shifting.</a:t>
            </a:r>
            <a:endParaRPr sz="2200">
              <a:solidFill>
                <a:srgbClr val="1418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rgbClr val="1418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rgbClr val="1418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rgbClr val="1418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rgbClr val="1418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rgbClr val="1418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rgbClr val="1418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41823"/>
                </a:solidFill>
                <a:highlight>
                  <a:srgbClr val="FFFFFF"/>
                </a:highlight>
              </a:rPr>
              <a:t>Automated Manual Transmission :</a:t>
            </a:r>
            <a:endParaRPr>
              <a:solidFill>
                <a:srgbClr val="141823"/>
              </a:solidFill>
              <a:highlight>
                <a:srgbClr val="FFFFFF"/>
              </a:highlight>
            </a:endParaRP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rgbClr val="141823"/>
              </a:buClr>
              <a:buSzPts val="2200"/>
              <a:buChar char="•"/>
            </a:pPr>
            <a:r>
              <a:rPr lang="en-US" sz="2200">
                <a:solidFill>
                  <a:srgbClr val="141823"/>
                </a:solidFill>
                <a:highlight>
                  <a:srgbClr val="FFFFFF"/>
                </a:highlight>
              </a:rPr>
              <a:t>This transmission allows for either fully automatic forward gear shifts or manual shifts through the gear selector or through buttons or paddles on the steering wheel.</a:t>
            </a:r>
            <a:endParaRPr sz="2200">
              <a:solidFill>
                <a:srgbClr val="14182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rgbClr val="1418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120" y="2109875"/>
            <a:ext cx="2752300" cy="15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9900" y="2109875"/>
            <a:ext cx="2752300" cy="158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2425" y="1983125"/>
            <a:ext cx="3049800" cy="20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1"/>
          <p:cNvSpPr txBox="1"/>
          <p:nvPr/>
        </p:nvSpPr>
        <p:spPr>
          <a:xfrm>
            <a:off x="727850" y="6477100"/>
            <a:ext cx="93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Image source: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https://www.youtube.com/watch?v=u_y1S8C0Hmc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2"/>
          <p:cNvSpPr txBox="1">
            <a:spLocks noGrp="1"/>
          </p:cNvSpPr>
          <p:nvPr>
            <p:ph type="title"/>
          </p:nvPr>
        </p:nvSpPr>
        <p:spPr>
          <a:xfrm>
            <a:off x="406400" y="1"/>
            <a:ext cx="11379300" cy="673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TYPE OF TRANSMISSION</a:t>
            </a:r>
            <a:endParaRPr sz="2800" dirty="0"/>
          </a:p>
        </p:txBody>
      </p:sp>
      <p:sp>
        <p:nvSpPr>
          <p:cNvPr id="367" name="Google Shape;367;p22"/>
          <p:cNvSpPr txBox="1">
            <a:spLocks noGrp="1"/>
          </p:cNvSpPr>
          <p:nvPr>
            <p:ph type="body" idx="1"/>
          </p:nvPr>
        </p:nvSpPr>
        <p:spPr>
          <a:xfrm>
            <a:off x="406400" y="889000"/>
            <a:ext cx="11379300" cy="5588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3. </a:t>
            </a:r>
            <a:r>
              <a:rPr lang="en-US">
                <a:solidFill>
                  <a:srgbClr val="141823"/>
                </a:solidFill>
                <a:highlight>
                  <a:srgbClr val="FFFFFF"/>
                </a:highlight>
              </a:rPr>
              <a:t>Continuously Variable Transmission (CVT):</a:t>
            </a:r>
            <a:endParaRPr>
              <a:solidFill>
                <a:srgbClr val="141823"/>
              </a:solidFill>
              <a:highlight>
                <a:srgbClr val="FFFFFF"/>
              </a:highlight>
            </a:endParaRP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rgbClr val="141823"/>
                </a:solidFill>
                <a:highlight>
                  <a:srgbClr val="FFFFFF"/>
                </a:highlight>
              </a:rPr>
              <a:t>It uses belts, pulleys and sensors rather than gears to maintain a steady acceleration.</a:t>
            </a:r>
            <a:endParaRPr sz="2200">
              <a:solidFill>
                <a:srgbClr val="141823"/>
              </a:solidFill>
              <a:highlight>
                <a:srgbClr val="FFFFFF"/>
              </a:highlight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141823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rgbClr val="141823"/>
                </a:solidFill>
                <a:highlight>
                  <a:srgbClr val="FFFFFF"/>
                </a:highlight>
              </a:rPr>
              <a:t>CVT can keep the engine in its optimum power range, thereby increasing efficiency and gas mileage.</a:t>
            </a:r>
            <a:endParaRPr sz="2200">
              <a:solidFill>
                <a:srgbClr val="141823"/>
              </a:solidFill>
              <a:highlight>
                <a:srgbClr val="FFFFFF"/>
              </a:highlight>
            </a:endParaRPr>
          </a:p>
        </p:txBody>
      </p:sp>
      <p:pic>
        <p:nvPicPr>
          <p:cNvPr id="368" name="Google Shape;3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975" y="3089595"/>
            <a:ext cx="3195176" cy="17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450" y="3013513"/>
            <a:ext cx="2987536" cy="172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2"/>
          <p:cNvSpPr txBox="1"/>
          <p:nvPr/>
        </p:nvSpPr>
        <p:spPr>
          <a:xfrm>
            <a:off x="824900" y="6227175"/>
            <a:ext cx="93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image source: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https://www.youtube.com/watch?v=PEq5_b4LWNY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682" y="47606"/>
            <a:ext cx="11379200" cy="673820"/>
          </a:xfrm>
        </p:spPr>
        <p:txBody>
          <a:bodyPr>
            <a:normAutofit/>
          </a:bodyPr>
          <a:lstStyle/>
          <a:p>
            <a:r>
              <a:rPr lang="en-US" sz="2800" dirty="0"/>
              <a:t>THE DRIVESHAFT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called </a:t>
            </a:r>
            <a:r>
              <a:rPr lang="en-US" b="1" dirty="0"/>
              <a:t>propeller shaft</a:t>
            </a:r>
            <a:r>
              <a:rPr lang="en-US" dirty="0"/>
              <a:t> or </a:t>
            </a:r>
            <a:r>
              <a:rPr lang="en-US" b="1" dirty="0"/>
              <a:t>prop shaft.</a:t>
            </a:r>
          </a:p>
          <a:p>
            <a:r>
              <a:rPr lang="en-US" dirty="0"/>
              <a:t>Used to transfer torque between components that are separated by a distance</a:t>
            </a:r>
          </a:p>
          <a:p>
            <a:r>
              <a:rPr lang="en-US" dirty="0"/>
              <a:t>Demands maximum Safety:</a:t>
            </a:r>
          </a:p>
          <a:p>
            <a:pPr marL="76200" indent="0">
              <a:buNone/>
            </a:pPr>
            <a:r>
              <a:rPr lang="en-US" dirty="0"/>
              <a:t>     1. Turning around tight corner</a:t>
            </a:r>
          </a:p>
          <a:p>
            <a:pPr marL="76200" indent="0">
              <a:buNone/>
            </a:pPr>
            <a:r>
              <a:rPr lang="en-US" dirty="0"/>
              <a:t>     2. When suspension is compressed or extended</a:t>
            </a:r>
          </a:p>
          <a:p>
            <a:pPr marL="76200" indent="0">
              <a:buNone/>
            </a:pPr>
            <a:r>
              <a:rPr lang="en-US" dirty="0"/>
              <a:t>     3. High acceleration</a:t>
            </a:r>
          </a:p>
          <a:p>
            <a:pPr marL="7620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42" y="2042660"/>
            <a:ext cx="3119307" cy="20775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660" y="3822849"/>
            <a:ext cx="3546877" cy="19540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428" y="6088828"/>
            <a:ext cx="10284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Image1 source: </a:t>
            </a:r>
            <a:r>
              <a:rPr lang="en-US" sz="800" dirty="0">
                <a:hlinkClick r:id="rId4"/>
              </a:rPr>
              <a:t>https://energyeducation.ca/wiki/images/a/ac/RWDcar.png</a:t>
            </a:r>
            <a:endParaRPr lang="en-US" sz="800" dirty="0"/>
          </a:p>
          <a:p>
            <a:r>
              <a:rPr lang="en-US" sz="800" dirty="0"/>
              <a:t>Image2 source: </a:t>
            </a:r>
            <a:r>
              <a:rPr lang="en-US" sz="800" dirty="0">
                <a:hlinkClick r:id="rId5"/>
              </a:rPr>
              <a:t>https://content.artofmanliness.com/uploads/2016/02/U-Joint-1.jpg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063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"/>
          <p:cNvSpPr txBox="1">
            <a:spLocks noGrp="1"/>
          </p:cNvSpPr>
          <p:nvPr>
            <p:ph type="title"/>
          </p:nvPr>
        </p:nvSpPr>
        <p:spPr>
          <a:xfrm>
            <a:off x="406400" y="1"/>
            <a:ext cx="11379200" cy="6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Different Driving Mode: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62517" y="997180"/>
            <a:ext cx="4917598" cy="2392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075" y="4025591"/>
            <a:ext cx="4872291" cy="237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0976" y="997181"/>
            <a:ext cx="4727878" cy="230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80976" y="3734447"/>
            <a:ext cx="5270171" cy="256434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3"/>
          <p:cNvSpPr txBox="1"/>
          <p:nvPr/>
        </p:nvSpPr>
        <p:spPr>
          <a:xfrm>
            <a:off x="859536" y="6528815"/>
            <a:ext cx="1175683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https://www.drivparts.com/parts-matter/learning-center/driver-education-and-vehicle-safety/drivetrain-guide.html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Instrument Cluster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 set of instrumentation, including the speedometer, that is displayed with on dashboard.</a:t>
            </a:r>
          </a:p>
          <a:p>
            <a:r>
              <a:rPr lang="en-US" dirty="0"/>
              <a:t>In past it comes in traditional analog gauges.</a:t>
            </a:r>
          </a:p>
          <a:p>
            <a:r>
              <a:rPr lang="en-US" dirty="0"/>
              <a:t>Now it comes as an electronic instrument</a:t>
            </a:r>
          </a:p>
          <a:p>
            <a:pPr marL="76200" indent="0">
              <a:buNone/>
            </a:pPr>
            <a:r>
              <a:rPr lang="en-US" dirty="0"/>
              <a:t>      cluster with fully digital controls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669" y="1609781"/>
            <a:ext cx="3781312" cy="1517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5788" y="6212541"/>
            <a:ext cx="8901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Image1 source: </a:t>
            </a:r>
            <a:r>
              <a:rPr lang="en-US" sz="1000" dirty="0">
                <a:hlinkClick r:id="rId3"/>
              </a:rPr>
              <a:t>https://www.autopartsdb.net/assets/images/ProductImg/C/CW1007.JPG</a:t>
            </a:r>
            <a:endParaRPr lang="en-US" sz="1000" dirty="0"/>
          </a:p>
          <a:p>
            <a:r>
              <a:rPr lang="en-US" sz="1000" dirty="0"/>
              <a:t>Image2 source: </a:t>
            </a:r>
            <a:r>
              <a:rPr lang="en-US" sz="1000" dirty="0">
                <a:hlinkClick r:id="rId4"/>
              </a:rPr>
              <a:t>https://i.gifer.com/6f1.gif</a:t>
            </a:r>
            <a:r>
              <a:rPr lang="en-US" sz="1000" dirty="0"/>
              <a:t>          </a:t>
            </a:r>
          </a:p>
          <a:p>
            <a:r>
              <a:rPr lang="en-US" sz="1000" dirty="0"/>
              <a:t>Image3 source: </a:t>
            </a:r>
            <a:r>
              <a:rPr lang="en-US" sz="1000" dirty="0">
                <a:hlinkClick r:id="rId5"/>
              </a:rPr>
              <a:t>https://i.pinimg.com/originals/0d/ff/87/0dff87a58306dced9ca9e9a9a1b49d0f.gif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30" y="3406483"/>
            <a:ext cx="3637878" cy="20469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895" y="3342211"/>
            <a:ext cx="4711222" cy="201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481</Words>
  <Application>Microsoft Office PowerPoint</Application>
  <PresentationFormat>Widescreen</PresentationFormat>
  <Paragraphs>60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POWERTRAIN:</vt:lpstr>
      <vt:lpstr>TRANSMISSION:</vt:lpstr>
      <vt:lpstr>TYPE OF TRANSMISSION</vt:lpstr>
      <vt:lpstr>TYPE OF TRANSMISSION</vt:lpstr>
      <vt:lpstr>TYPE OF TRANSMISSION</vt:lpstr>
      <vt:lpstr>THE DRIVESHAFT</vt:lpstr>
      <vt:lpstr>Different Driving Mode:</vt:lpstr>
      <vt:lpstr>Instrument Cluster</vt:lpstr>
      <vt:lpstr>Instrument Cluster Warning Symbols and Meanings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Ujjawal Kumar</cp:lastModifiedBy>
  <cp:revision>6</cp:revision>
  <dcterms:modified xsi:type="dcterms:W3CDTF">2021-03-18T12:11:14Z</dcterms:modified>
</cp:coreProperties>
</file>